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0"/>
  </p:notesMasterIdLst>
  <p:sldIdLst>
    <p:sldId id="257" r:id="rId2"/>
    <p:sldId id="260" r:id="rId3"/>
    <p:sldId id="268" r:id="rId4"/>
    <p:sldId id="270" r:id="rId5"/>
    <p:sldId id="271" r:id="rId6"/>
    <p:sldId id="272" r:id="rId7"/>
    <p:sldId id="273" r:id="rId8"/>
    <p:sldId id="27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4BC9B"/>
    <a:srgbClr val="503934"/>
    <a:srgbClr val="7C4D25"/>
    <a:srgbClr val="2C3C4F"/>
    <a:srgbClr val="39464E"/>
    <a:srgbClr val="29C1AF"/>
    <a:srgbClr val="3CD6C4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08"/>
    <p:restoredTop sz="94599"/>
  </p:normalViewPr>
  <p:slideViewPr>
    <p:cSldViewPr>
      <p:cViewPr>
        <p:scale>
          <a:sx n="101" d="100"/>
          <a:sy n="101" d="100"/>
        </p:scale>
        <p:origin x="96" y="144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E376BA-610B-48A0-96DF-DA333D32E9C6}" type="datetimeFigureOut">
              <a:rPr lang="en-US" smtClean="0"/>
              <a:pPr/>
              <a:t>11/18/2017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CAA785-EEBD-4BB7-80C8-35816BC18A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814751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6397368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357408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73181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26039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378123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2202304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34880945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3571242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97129-8892-4527-B9B5-28EADF5A0760}" type="datetime1">
              <a:rPr lang="en-US" smtClean="0"/>
              <a:pPr/>
              <a:t>11/18/2017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3246E-4D3B-46EE-9AF0-FB58E9E24676}" type="datetime1">
              <a:rPr lang="en-US" smtClean="0"/>
              <a:pPr/>
              <a:t>11/18/2017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9A9CD-0126-458A-886B-6FC07AA530CC}" type="datetime1">
              <a:rPr lang="en-US" smtClean="0"/>
              <a:pPr/>
              <a:t>11/18/2017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58A32-C64F-48FE-9F74-7D1FFF5C519B}" type="datetime1">
              <a:rPr lang="en-US" smtClean="0"/>
              <a:pPr/>
              <a:t>11/18/2017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CCAD1-252D-44EF-B951-2C3EF1E1B8D5}" type="datetime1">
              <a:rPr lang="en-US" smtClean="0"/>
              <a:pPr/>
              <a:t>11/18/2017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A9ED7-D303-4DD7-9EFB-4DEB198A20E1}" type="datetime1">
              <a:rPr lang="en-US" smtClean="0"/>
              <a:pPr/>
              <a:t>11/18/2017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B5655-976F-4B60-BFD7-A21C85921715}" type="datetime1">
              <a:rPr lang="en-US" smtClean="0"/>
              <a:pPr/>
              <a:t>11/18/2017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FA360-1CC1-4DCF-86A5-1A446DB958B0}" type="datetime1">
              <a:rPr lang="en-US" smtClean="0"/>
              <a:pPr/>
              <a:t>11/18/2017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31B42-CABE-4B2F-90EA-E11C6CD8DA02}" type="datetime1">
              <a:rPr lang="en-US" smtClean="0"/>
              <a:pPr/>
              <a:t>11/18/2017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68E63-69BD-458C-A5A8-C5FC19FB1F0B}" type="datetime1">
              <a:rPr lang="en-US" smtClean="0"/>
              <a:pPr/>
              <a:t>11/18/2017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9560D-8B6D-4458-A1D3-F697C06A5EBE}" type="datetime1">
              <a:rPr lang="en-US" smtClean="0"/>
              <a:pPr/>
              <a:t>11/18/2017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120B41-2FE8-497A-8AFC-2BF5483874BC}" type="datetime1">
              <a:rPr lang="en-US" smtClean="0"/>
              <a:pPr/>
              <a:t>11/18/2017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4BC9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234000" y="260649"/>
            <a:ext cx="8676000" cy="6372000"/>
          </a:xfrm>
          <a:prstGeom prst="rect">
            <a:avLst/>
          </a:prstGeom>
          <a:solidFill>
            <a:srgbClr val="2C3C4F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endParaRPr lang="pt-BR" sz="1200" dirty="0" smtClean="0">
              <a:solidFill>
                <a:schemeClr val="bg1"/>
              </a:solidFill>
            </a:endParaRPr>
          </a:p>
          <a:p>
            <a:pPr marL="0" indent="0" algn="ctr">
              <a:buFont typeface="Arial" pitchFamily="34" charset="0"/>
              <a:buNone/>
            </a:pPr>
            <a:endParaRPr lang="pt-BR" sz="5500" b="1" spc="600" dirty="0" smtClean="0">
              <a:solidFill>
                <a:schemeClr val="bg1"/>
              </a:solidFill>
              <a:latin typeface="+mj-lt"/>
              <a:ea typeface="Andale Mono" charset="0"/>
              <a:cs typeface="Andale Mono" charset="0"/>
            </a:endParaRPr>
          </a:p>
          <a:p>
            <a:pPr marL="0" indent="0" algn="ctr">
              <a:buFont typeface="Arial" pitchFamily="34" charset="0"/>
              <a:buNone/>
            </a:pPr>
            <a:endParaRPr lang="pt-BR" sz="5500" b="1" spc="600" dirty="0">
              <a:solidFill>
                <a:schemeClr val="bg1"/>
              </a:solidFill>
              <a:latin typeface="+mj-lt"/>
              <a:ea typeface="Andale Mono" charset="0"/>
              <a:cs typeface="Andale Mono" charset="0"/>
            </a:endParaRPr>
          </a:p>
          <a:p>
            <a:pPr marL="0" indent="0" algn="ctr">
              <a:buFont typeface="Arial" pitchFamily="34" charset="0"/>
              <a:buNone/>
            </a:pPr>
            <a:r>
              <a:rPr lang="pt-BR" sz="5500" b="1" spc="600" dirty="0" smtClean="0">
                <a:solidFill>
                  <a:schemeClr val="bg1"/>
                </a:solidFill>
                <a:latin typeface="+mj-lt"/>
                <a:ea typeface="Andale Mono" charset="0"/>
                <a:cs typeface="Andale Mono" charset="0"/>
              </a:rPr>
              <a:t>WORLD OF DRONE</a:t>
            </a:r>
            <a:endParaRPr lang="pt-BR" sz="5500" b="1" spc="600" dirty="0" smtClean="0">
              <a:solidFill>
                <a:srgbClr val="2C3C4F"/>
              </a:solidFill>
              <a:latin typeface="+mj-lt"/>
              <a:ea typeface="Andale Mono" charset="0"/>
              <a:cs typeface="Andale Mono" charset="0"/>
            </a:endParaRPr>
          </a:p>
          <a:p>
            <a:pPr marL="0" indent="0" algn="just">
              <a:buFont typeface="Arial" pitchFamily="34" charset="0"/>
              <a:buNone/>
            </a:pPr>
            <a:endParaRPr lang="pt-BR" u="sng" dirty="0" smtClean="0">
              <a:solidFill>
                <a:schemeClr val="bg1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683568" y="3446649"/>
            <a:ext cx="777686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000" b="1" spc="300" dirty="0">
                <a:solidFill>
                  <a:srgbClr val="54BC9B"/>
                </a:solidFill>
              </a:rPr>
              <a:t>Drone Components: Flight Stack (Autopilot Software) </a:t>
            </a:r>
          </a:p>
        </p:txBody>
      </p:sp>
      <p:pic>
        <p:nvPicPr>
          <p:cNvPr id="17" name="Imagem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1088" y="5865543"/>
            <a:ext cx="1901824" cy="542514"/>
          </a:xfrm>
          <a:prstGeom prst="rect">
            <a:avLst/>
          </a:prstGeom>
        </p:spPr>
      </p:pic>
      <p:pic>
        <p:nvPicPr>
          <p:cNvPr id="21" name="Imagem 2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9148" y="1798180"/>
            <a:ext cx="825703" cy="76672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4BC9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234000" y="260649"/>
            <a:ext cx="8676000" cy="6372000"/>
          </a:xfrm>
          <a:prstGeom prst="rect">
            <a:avLst/>
          </a:prstGeom>
          <a:solidFill>
            <a:srgbClr val="2C3C4F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endParaRPr lang="pt-BR" sz="1200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pt-BR" sz="5500" b="1" spc="600" dirty="0" err="1" smtClean="0">
                <a:solidFill>
                  <a:schemeClr val="bg1"/>
                </a:solidFill>
                <a:latin typeface="+mj-lt"/>
                <a:ea typeface="Andale Mono" charset="0"/>
                <a:cs typeface="Andale Mono" charset="0"/>
              </a:rPr>
              <a:t>Flight</a:t>
            </a:r>
            <a:r>
              <a:rPr lang="pt-BR" sz="5500" b="1" spc="600" dirty="0" smtClean="0">
                <a:solidFill>
                  <a:schemeClr val="bg1"/>
                </a:solidFill>
                <a:latin typeface="+mj-lt"/>
                <a:ea typeface="Andale Mono" charset="0"/>
                <a:cs typeface="Andale Mono" charset="0"/>
              </a:rPr>
              <a:t> </a:t>
            </a:r>
            <a:r>
              <a:rPr lang="pt-BR" sz="5500" b="1" spc="600" dirty="0" err="1">
                <a:solidFill>
                  <a:schemeClr val="bg1"/>
                </a:solidFill>
                <a:latin typeface="+mj-lt"/>
                <a:ea typeface="Andale Mono" charset="0"/>
                <a:cs typeface="Andale Mono" charset="0"/>
              </a:rPr>
              <a:t>Stack</a:t>
            </a:r>
            <a:r>
              <a:rPr lang="pt-BR" sz="5500" b="1" spc="600" dirty="0">
                <a:solidFill>
                  <a:schemeClr val="bg1"/>
                </a:solidFill>
                <a:latin typeface="+mj-lt"/>
                <a:ea typeface="Andale Mono" charset="0"/>
                <a:cs typeface="Andale Mono" charset="0"/>
              </a:rPr>
              <a:t> </a:t>
            </a:r>
            <a:endParaRPr lang="pt-BR" sz="5500" b="1" spc="600" dirty="0" smtClean="0">
              <a:solidFill>
                <a:srgbClr val="2C3C4F"/>
              </a:solidFill>
              <a:latin typeface="+mj-lt"/>
              <a:ea typeface="Andale Mono" charset="0"/>
              <a:cs typeface="Andale Mono" charset="0"/>
            </a:endParaRPr>
          </a:p>
          <a:p>
            <a:pPr marL="0" indent="0" algn="just">
              <a:buFont typeface="Arial" pitchFamily="34" charset="0"/>
              <a:buNone/>
            </a:pPr>
            <a:endParaRPr lang="pt-BR" u="sng" dirty="0" smtClean="0">
              <a:solidFill>
                <a:schemeClr val="bg1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683568" y="2255194"/>
            <a:ext cx="777686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000" b="1" spc="100" dirty="0" smtClean="0">
                <a:solidFill>
                  <a:srgbClr val="54BC9B"/>
                </a:solidFill>
              </a:rPr>
              <a:t>UAV </a:t>
            </a:r>
            <a:r>
              <a:rPr lang="en-US" sz="3000" b="1" spc="100" dirty="0">
                <a:solidFill>
                  <a:srgbClr val="54BC9B"/>
                </a:solidFill>
              </a:rPr>
              <a:t>software called the flight stack or </a:t>
            </a:r>
            <a:r>
              <a:rPr lang="en-US" sz="3000" b="1" spc="100" dirty="0">
                <a:solidFill>
                  <a:schemeClr val="bg1"/>
                </a:solidFill>
              </a:rPr>
              <a:t>autopilot</a:t>
            </a:r>
            <a:r>
              <a:rPr lang="en-US" sz="3000" b="1" spc="100" dirty="0">
                <a:solidFill>
                  <a:srgbClr val="54BC9B"/>
                </a:solidFill>
              </a:rPr>
              <a:t>. </a:t>
            </a:r>
            <a:endParaRPr lang="en-US" sz="3000" b="1" spc="100" dirty="0" smtClean="0">
              <a:solidFill>
                <a:srgbClr val="54BC9B"/>
              </a:solidFill>
            </a:endParaRPr>
          </a:p>
          <a:p>
            <a:pPr algn="ctr"/>
            <a:endParaRPr lang="en-US" sz="3000" b="1" spc="100" dirty="0">
              <a:solidFill>
                <a:srgbClr val="54BC9B"/>
              </a:solidFill>
            </a:endParaRPr>
          </a:p>
          <a:p>
            <a:pPr algn="ctr"/>
            <a:endParaRPr lang="en-US" sz="3000" b="1" spc="100" dirty="0">
              <a:solidFill>
                <a:srgbClr val="54BC9B"/>
              </a:solidFill>
            </a:endParaRPr>
          </a:p>
        </p:txBody>
      </p:sp>
      <p:sp>
        <p:nvSpPr>
          <p:cNvPr id="14" name="Retângulo 13"/>
          <p:cNvSpPr/>
          <p:nvPr/>
        </p:nvSpPr>
        <p:spPr>
          <a:xfrm>
            <a:off x="827584" y="3985834"/>
            <a:ext cx="777686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000" b="1" spc="100" dirty="0" smtClean="0">
                <a:solidFill>
                  <a:srgbClr val="54BC9B"/>
                </a:solidFill>
              </a:rPr>
              <a:t>UAVs </a:t>
            </a:r>
            <a:r>
              <a:rPr lang="en-US" sz="3000" b="1" spc="100" dirty="0">
                <a:solidFill>
                  <a:srgbClr val="54BC9B"/>
                </a:solidFill>
              </a:rPr>
              <a:t>are real-time systems that require </a:t>
            </a:r>
            <a:r>
              <a:rPr lang="en-US" sz="3000" b="1" spc="100" dirty="0">
                <a:solidFill>
                  <a:schemeClr val="bg1"/>
                </a:solidFill>
              </a:rPr>
              <a:t>rapid response </a:t>
            </a:r>
            <a:r>
              <a:rPr lang="en-US" sz="3000" b="1" spc="100" dirty="0">
                <a:solidFill>
                  <a:srgbClr val="54BC9B"/>
                </a:solidFill>
              </a:rPr>
              <a:t>to changing sensor data</a:t>
            </a:r>
            <a:r>
              <a:rPr lang="en-US" sz="3000" b="1" spc="100" dirty="0" smtClean="0">
                <a:solidFill>
                  <a:srgbClr val="54BC9B"/>
                </a:solidFill>
              </a:rPr>
              <a:t>.</a:t>
            </a:r>
            <a:endParaRPr lang="en-US" sz="3000" b="1" spc="100" dirty="0">
              <a:solidFill>
                <a:srgbClr val="54BC9B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4195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4BC9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234000" y="260649"/>
            <a:ext cx="8676000" cy="6372000"/>
          </a:xfrm>
          <a:prstGeom prst="rect">
            <a:avLst/>
          </a:prstGeom>
          <a:solidFill>
            <a:srgbClr val="2C3C4F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endParaRPr lang="pt-BR" sz="1200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pt-BR" sz="5500" b="1" spc="600" dirty="0" err="1" smtClean="0">
                <a:solidFill>
                  <a:schemeClr val="bg1"/>
                </a:solidFill>
                <a:latin typeface="+mj-lt"/>
                <a:ea typeface="Andale Mono" charset="0"/>
                <a:cs typeface="Andale Mono" charset="0"/>
              </a:rPr>
              <a:t>Flight</a:t>
            </a:r>
            <a:r>
              <a:rPr lang="pt-BR" sz="5500" b="1" spc="600" dirty="0" smtClean="0">
                <a:solidFill>
                  <a:schemeClr val="bg1"/>
                </a:solidFill>
                <a:latin typeface="+mj-lt"/>
                <a:ea typeface="Andale Mono" charset="0"/>
                <a:cs typeface="Andale Mono" charset="0"/>
              </a:rPr>
              <a:t> </a:t>
            </a:r>
            <a:r>
              <a:rPr lang="pt-BR" sz="5500" b="1" spc="600" dirty="0" err="1">
                <a:solidFill>
                  <a:schemeClr val="bg1"/>
                </a:solidFill>
                <a:latin typeface="+mj-lt"/>
                <a:ea typeface="Andale Mono" charset="0"/>
                <a:cs typeface="Andale Mono" charset="0"/>
              </a:rPr>
              <a:t>Stack</a:t>
            </a:r>
            <a:r>
              <a:rPr lang="pt-BR" sz="5500" b="1" spc="600" dirty="0">
                <a:solidFill>
                  <a:schemeClr val="bg1"/>
                </a:solidFill>
                <a:latin typeface="+mj-lt"/>
                <a:ea typeface="Andale Mono" charset="0"/>
                <a:cs typeface="Andale Mono" charset="0"/>
              </a:rPr>
              <a:t> </a:t>
            </a:r>
            <a:endParaRPr lang="pt-BR" sz="5500" b="1" spc="600" dirty="0" smtClean="0">
              <a:solidFill>
                <a:srgbClr val="2C3C4F"/>
              </a:solidFill>
              <a:latin typeface="+mj-lt"/>
              <a:ea typeface="Andale Mono" charset="0"/>
              <a:cs typeface="Andale Mono" charset="0"/>
            </a:endParaRPr>
          </a:p>
          <a:p>
            <a:pPr marL="0" indent="0" algn="just">
              <a:buFont typeface="Arial" pitchFamily="34" charset="0"/>
              <a:buNone/>
            </a:pPr>
            <a:endParaRPr lang="pt-BR" u="sng" dirty="0" smtClean="0">
              <a:solidFill>
                <a:schemeClr val="bg1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460368" y="2420888"/>
            <a:ext cx="822643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000" b="1" spc="100" dirty="0" smtClean="0">
                <a:solidFill>
                  <a:srgbClr val="54BC9B"/>
                </a:solidFill>
              </a:rPr>
              <a:t>Examples </a:t>
            </a:r>
            <a:r>
              <a:rPr lang="en-US" sz="3000" b="1" spc="100" dirty="0">
                <a:solidFill>
                  <a:srgbClr val="54BC9B"/>
                </a:solidFill>
              </a:rPr>
              <a:t>include </a:t>
            </a:r>
            <a:r>
              <a:rPr lang="en-US" sz="3000" b="1" spc="100" dirty="0" err="1">
                <a:solidFill>
                  <a:srgbClr val="54BC9B"/>
                </a:solidFill>
              </a:rPr>
              <a:t>RaspberryPis</a:t>
            </a:r>
            <a:r>
              <a:rPr lang="en-US" sz="3000" b="1" spc="100" dirty="0">
                <a:solidFill>
                  <a:srgbClr val="54BC9B"/>
                </a:solidFill>
              </a:rPr>
              <a:t>, </a:t>
            </a:r>
            <a:r>
              <a:rPr lang="en-US" sz="3000" b="1" spc="100" dirty="0" err="1">
                <a:solidFill>
                  <a:srgbClr val="54BC9B"/>
                </a:solidFill>
              </a:rPr>
              <a:t>Beagleboards</a:t>
            </a:r>
            <a:r>
              <a:rPr lang="en-US" sz="3000" b="1" spc="100" dirty="0">
                <a:solidFill>
                  <a:srgbClr val="54BC9B"/>
                </a:solidFill>
              </a:rPr>
              <a:t>, etc. </a:t>
            </a:r>
            <a:r>
              <a:rPr lang="en-US" sz="3000" b="1" spc="100" dirty="0">
                <a:solidFill>
                  <a:schemeClr val="bg1"/>
                </a:solidFill>
              </a:rPr>
              <a:t>shielded with </a:t>
            </a:r>
            <a:r>
              <a:rPr lang="en-US" sz="3000" b="1" spc="100" dirty="0" err="1">
                <a:solidFill>
                  <a:srgbClr val="54BC9B"/>
                </a:solidFill>
              </a:rPr>
              <a:t>NavIO</a:t>
            </a:r>
            <a:r>
              <a:rPr lang="en-US" sz="3000" b="1" spc="100" dirty="0">
                <a:solidFill>
                  <a:srgbClr val="54BC9B"/>
                </a:solidFill>
              </a:rPr>
              <a:t>, </a:t>
            </a:r>
            <a:r>
              <a:rPr lang="en-US" sz="3000" b="1" spc="100" dirty="0" err="1">
                <a:solidFill>
                  <a:srgbClr val="54BC9B"/>
                </a:solidFill>
              </a:rPr>
              <a:t>PXFMini</a:t>
            </a:r>
            <a:r>
              <a:rPr lang="en-US" sz="3000" b="1" spc="100" dirty="0">
                <a:solidFill>
                  <a:srgbClr val="54BC9B"/>
                </a:solidFill>
              </a:rPr>
              <a:t>, etc. </a:t>
            </a:r>
            <a:endParaRPr lang="en-US" sz="3000" b="1" spc="100" dirty="0" smtClean="0">
              <a:solidFill>
                <a:srgbClr val="54BC9B"/>
              </a:solidFill>
            </a:endParaRPr>
          </a:p>
          <a:p>
            <a:endParaRPr lang="en-US" sz="3000" b="1" spc="100" dirty="0" smtClean="0">
              <a:solidFill>
                <a:srgbClr val="54BC9B"/>
              </a:solidFill>
            </a:endParaRPr>
          </a:p>
          <a:p>
            <a:r>
              <a:rPr lang="en-US" sz="3000" b="1" spc="100" dirty="0" smtClean="0">
                <a:solidFill>
                  <a:srgbClr val="54BC9B"/>
                </a:solidFill>
              </a:rPr>
              <a:t>Or </a:t>
            </a:r>
            <a:r>
              <a:rPr lang="en-US" sz="3000" b="1" spc="100" dirty="0">
                <a:solidFill>
                  <a:schemeClr val="bg1"/>
                </a:solidFill>
              </a:rPr>
              <a:t>designed from scratch </a:t>
            </a:r>
            <a:r>
              <a:rPr lang="en-US" sz="3000" b="1" spc="100" dirty="0">
                <a:solidFill>
                  <a:srgbClr val="54BC9B"/>
                </a:solidFill>
              </a:rPr>
              <a:t>such as </a:t>
            </a:r>
            <a:r>
              <a:rPr lang="en-US" sz="3000" b="1" spc="100" dirty="0" err="1">
                <a:solidFill>
                  <a:srgbClr val="54BC9B"/>
                </a:solidFill>
              </a:rPr>
              <a:t>Nuttx</a:t>
            </a:r>
            <a:r>
              <a:rPr lang="en-US" sz="3000" b="1" spc="100" dirty="0">
                <a:solidFill>
                  <a:srgbClr val="54BC9B"/>
                </a:solidFill>
              </a:rPr>
              <a:t>, preemptive-RT Linux, </a:t>
            </a:r>
            <a:r>
              <a:rPr lang="en-US" sz="3000" b="1" spc="100" dirty="0" err="1">
                <a:solidFill>
                  <a:srgbClr val="54BC9B"/>
                </a:solidFill>
              </a:rPr>
              <a:t>Xenomai</a:t>
            </a:r>
            <a:r>
              <a:rPr lang="en-US" sz="3000" b="1" spc="100" dirty="0">
                <a:solidFill>
                  <a:srgbClr val="54BC9B"/>
                </a:solidFill>
              </a:rPr>
              <a:t>, </a:t>
            </a:r>
            <a:r>
              <a:rPr lang="en-US" sz="3000" b="1" spc="100" dirty="0" err="1">
                <a:solidFill>
                  <a:srgbClr val="54BC9B"/>
                </a:solidFill>
              </a:rPr>
              <a:t>Orocos</a:t>
            </a:r>
            <a:r>
              <a:rPr lang="en-US" sz="3000" b="1" spc="100" dirty="0">
                <a:solidFill>
                  <a:srgbClr val="54BC9B"/>
                </a:solidFill>
              </a:rPr>
              <a:t>-Robot Operating System or DDS-ROS 2.0.</a:t>
            </a:r>
          </a:p>
        </p:txBody>
      </p:sp>
    </p:spTree>
    <p:extLst>
      <p:ext uri="{BB962C8B-B14F-4D97-AF65-F5344CB8AC3E}">
        <p14:creationId xmlns="" xmlns:p14="http://schemas.microsoft.com/office/powerpoint/2010/main" val="469461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4BC9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234000" y="260649"/>
            <a:ext cx="8676000" cy="6372000"/>
          </a:xfrm>
          <a:prstGeom prst="rect">
            <a:avLst/>
          </a:prstGeom>
          <a:solidFill>
            <a:srgbClr val="2C3C4F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endParaRPr lang="pt-BR" sz="1200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pt-BR" sz="5500" b="1" spc="600" dirty="0" smtClean="0">
                <a:solidFill>
                  <a:schemeClr val="bg1"/>
                </a:solidFill>
                <a:latin typeface="+mj-lt"/>
                <a:ea typeface="Andale Mono" charset="0"/>
                <a:cs typeface="Andale Mono" charset="0"/>
              </a:rPr>
              <a:t>Loop </a:t>
            </a:r>
            <a:r>
              <a:rPr lang="pt-BR" sz="5500" b="1" spc="600" dirty="0" err="1" smtClean="0">
                <a:solidFill>
                  <a:schemeClr val="bg1"/>
                </a:solidFill>
                <a:latin typeface="+mj-lt"/>
                <a:ea typeface="Andale Mono" charset="0"/>
                <a:cs typeface="Andale Mono" charset="0"/>
              </a:rPr>
              <a:t>Principles</a:t>
            </a:r>
            <a:endParaRPr lang="pt-BR" sz="5500" b="1" spc="600" dirty="0" smtClean="0">
              <a:solidFill>
                <a:srgbClr val="2C3C4F"/>
              </a:solidFill>
              <a:latin typeface="+mj-lt"/>
              <a:ea typeface="Andale Mono" charset="0"/>
              <a:cs typeface="Andale Mono" charset="0"/>
            </a:endParaRPr>
          </a:p>
          <a:p>
            <a:pPr marL="0" indent="0" algn="just">
              <a:buFont typeface="Arial" pitchFamily="34" charset="0"/>
              <a:buNone/>
            </a:pPr>
            <a:endParaRPr lang="pt-BR" u="sng" dirty="0" smtClean="0">
              <a:solidFill>
                <a:schemeClr val="bg1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460368" y="3068960"/>
            <a:ext cx="822643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spc="100" dirty="0" smtClean="0">
                <a:solidFill>
                  <a:srgbClr val="54BC9B"/>
                </a:solidFill>
              </a:rPr>
              <a:t>UAVs </a:t>
            </a:r>
            <a:r>
              <a:rPr lang="en-US" sz="4000" b="1" spc="100" dirty="0">
                <a:solidFill>
                  <a:srgbClr val="54BC9B"/>
                </a:solidFill>
              </a:rPr>
              <a:t>employ open-loop, closed-loop or hybrid control architectures</a:t>
            </a:r>
            <a:r>
              <a:rPr lang="en-US" sz="4000" b="1" spc="100" dirty="0" smtClean="0">
                <a:solidFill>
                  <a:srgbClr val="54BC9B"/>
                </a:solidFill>
              </a:rPr>
              <a:t>. </a:t>
            </a:r>
          </a:p>
        </p:txBody>
      </p:sp>
    </p:spTree>
    <p:extLst>
      <p:ext uri="{BB962C8B-B14F-4D97-AF65-F5344CB8AC3E}">
        <p14:creationId xmlns="" xmlns:p14="http://schemas.microsoft.com/office/powerpoint/2010/main" val="849694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4BC9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234000" y="260649"/>
            <a:ext cx="8676000" cy="6372000"/>
          </a:xfrm>
          <a:prstGeom prst="rect">
            <a:avLst/>
          </a:prstGeom>
          <a:solidFill>
            <a:srgbClr val="2C3C4F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endParaRPr lang="pt-BR" sz="1200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pt-BR" sz="5500" b="1" spc="600" dirty="0" smtClean="0">
                <a:solidFill>
                  <a:schemeClr val="bg1"/>
                </a:solidFill>
                <a:latin typeface="+mj-lt"/>
                <a:ea typeface="Andale Mono" charset="0"/>
                <a:cs typeface="Andale Mono" charset="0"/>
              </a:rPr>
              <a:t>Open Loop</a:t>
            </a:r>
            <a:endParaRPr lang="pt-BR" sz="5500" b="1" spc="600" dirty="0" smtClean="0">
              <a:solidFill>
                <a:srgbClr val="2C3C4F"/>
              </a:solidFill>
              <a:latin typeface="+mj-lt"/>
              <a:ea typeface="Andale Mono" charset="0"/>
              <a:cs typeface="Andale Mono" charset="0"/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458784" y="2708920"/>
            <a:ext cx="822643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000" b="1" spc="100" smtClean="0">
                <a:solidFill>
                  <a:srgbClr val="54BC9B"/>
                </a:solidFill>
              </a:rPr>
              <a:t>It provides </a:t>
            </a:r>
            <a:r>
              <a:rPr lang="en-US" sz="3000" b="1" spc="100" dirty="0">
                <a:solidFill>
                  <a:srgbClr val="54BC9B"/>
                </a:solidFill>
              </a:rPr>
              <a:t>a positive control signal (faster, slower, left, right, up, down) without incorporating feedback from sensor data.</a:t>
            </a:r>
          </a:p>
          <a:p>
            <a:endParaRPr lang="en-US" sz="3000" b="1" spc="100" dirty="0">
              <a:solidFill>
                <a:srgbClr val="54BC9B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875150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4BC9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234000" y="260649"/>
            <a:ext cx="8676000" cy="6372000"/>
          </a:xfrm>
          <a:prstGeom prst="rect">
            <a:avLst/>
          </a:prstGeom>
          <a:solidFill>
            <a:srgbClr val="2C3C4F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endParaRPr lang="pt-BR" sz="1200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pt-BR" sz="5500" b="1" spc="600" dirty="0" err="1" smtClean="0">
                <a:solidFill>
                  <a:schemeClr val="bg1"/>
                </a:solidFill>
                <a:latin typeface="+mj-lt"/>
                <a:ea typeface="Andale Mono" charset="0"/>
                <a:cs typeface="Andale Mono" charset="0"/>
              </a:rPr>
              <a:t>Closed</a:t>
            </a:r>
            <a:r>
              <a:rPr lang="pt-BR" sz="5500" b="1" spc="600" dirty="0" smtClean="0">
                <a:solidFill>
                  <a:schemeClr val="bg1"/>
                </a:solidFill>
                <a:latin typeface="+mj-lt"/>
                <a:ea typeface="Andale Mono" charset="0"/>
                <a:cs typeface="Andale Mono" charset="0"/>
              </a:rPr>
              <a:t> Loop</a:t>
            </a:r>
            <a:endParaRPr lang="pt-BR" sz="5500" b="1" spc="600" dirty="0" smtClean="0">
              <a:solidFill>
                <a:srgbClr val="2C3C4F"/>
              </a:solidFill>
              <a:latin typeface="+mj-lt"/>
              <a:ea typeface="Andale Mono" charset="0"/>
              <a:cs typeface="Andale Mono" charset="0"/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458784" y="2708920"/>
            <a:ext cx="822643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000" b="1" spc="100" dirty="0">
                <a:solidFill>
                  <a:srgbClr val="54BC9B"/>
                </a:solidFill>
              </a:rPr>
              <a:t>It </a:t>
            </a:r>
            <a:r>
              <a:rPr lang="en-US" sz="3000" b="1" spc="100" dirty="0" smtClean="0">
                <a:solidFill>
                  <a:srgbClr val="54BC9B"/>
                </a:solidFill>
              </a:rPr>
              <a:t>incorporates </a:t>
            </a:r>
            <a:r>
              <a:rPr lang="en-US" sz="3000" b="1" spc="100" dirty="0">
                <a:solidFill>
                  <a:schemeClr val="bg1"/>
                </a:solidFill>
              </a:rPr>
              <a:t>sensor feedback </a:t>
            </a:r>
            <a:r>
              <a:rPr lang="en-US" sz="3000" b="1" spc="100" dirty="0">
                <a:solidFill>
                  <a:srgbClr val="54BC9B"/>
                </a:solidFill>
              </a:rPr>
              <a:t>to adjust behavior (reduce speed to reflect tailwind, move to altitude 300 feet</a:t>
            </a:r>
            <a:r>
              <a:rPr lang="en-US" sz="3000" b="1" spc="100" dirty="0" smtClean="0">
                <a:solidFill>
                  <a:srgbClr val="54BC9B"/>
                </a:solidFill>
              </a:rPr>
              <a:t>).</a:t>
            </a:r>
            <a:endParaRPr lang="en-US" sz="3000" b="1" spc="100" dirty="0">
              <a:solidFill>
                <a:srgbClr val="54BC9B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94024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4BC9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234000" y="260649"/>
            <a:ext cx="8676000" cy="6372000"/>
          </a:xfrm>
          <a:prstGeom prst="rect">
            <a:avLst/>
          </a:prstGeom>
          <a:solidFill>
            <a:srgbClr val="2C3C4F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endParaRPr lang="pt-BR" sz="1200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pt-BR" sz="5500" b="1" spc="600" dirty="0" err="1" smtClean="0">
                <a:solidFill>
                  <a:schemeClr val="bg1"/>
                </a:solidFill>
                <a:latin typeface="+mj-lt"/>
                <a:ea typeface="Andale Mono" charset="0"/>
                <a:cs typeface="Andale Mono" charset="0"/>
              </a:rPr>
              <a:t>Closed</a:t>
            </a:r>
            <a:r>
              <a:rPr lang="pt-BR" sz="5500" b="1" spc="600" dirty="0" smtClean="0">
                <a:solidFill>
                  <a:schemeClr val="bg1"/>
                </a:solidFill>
                <a:latin typeface="+mj-lt"/>
                <a:ea typeface="Andale Mono" charset="0"/>
                <a:cs typeface="Andale Mono" charset="0"/>
              </a:rPr>
              <a:t> Loop</a:t>
            </a:r>
            <a:endParaRPr lang="pt-BR" sz="5500" b="1" spc="600" dirty="0" smtClean="0">
              <a:solidFill>
                <a:srgbClr val="2C3C4F"/>
              </a:solidFill>
              <a:latin typeface="+mj-lt"/>
              <a:ea typeface="Andale Mono" charset="0"/>
              <a:cs typeface="Andale Mono" charset="0"/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458784" y="2708920"/>
            <a:ext cx="822643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000" b="1" spc="100" dirty="0" smtClean="0">
                <a:solidFill>
                  <a:srgbClr val="54BC9B"/>
                </a:solidFill>
              </a:rPr>
              <a:t>The </a:t>
            </a:r>
            <a:r>
              <a:rPr lang="en-US" sz="3000" b="1" spc="100" dirty="0">
                <a:solidFill>
                  <a:srgbClr val="54BC9B"/>
                </a:solidFill>
              </a:rPr>
              <a:t>PID controller is common. Sometimes, feed forward is employed, transferring the need to close the loop further.</a:t>
            </a:r>
          </a:p>
        </p:txBody>
      </p:sp>
    </p:spTree>
    <p:extLst>
      <p:ext uri="{BB962C8B-B14F-4D97-AF65-F5344CB8AC3E}">
        <p14:creationId xmlns="" xmlns:p14="http://schemas.microsoft.com/office/powerpoint/2010/main" val="677916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4BC9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234000" y="260649"/>
            <a:ext cx="8676000" cy="6372000"/>
          </a:xfrm>
          <a:prstGeom prst="rect">
            <a:avLst/>
          </a:prstGeom>
          <a:solidFill>
            <a:srgbClr val="2C3C4F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endParaRPr lang="pt-BR" sz="1200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pt-BR" sz="5500" b="1" spc="600" dirty="0" err="1" smtClean="0">
                <a:solidFill>
                  <a:schemeClr val="bg1"/>
                </a:solidFill>
                <a:latin typeface="+mj-lt"/>
                <a:ea typeface="Andale Mono" charset="0"/>
                <a:cs typeface="Andale Mono" charset="0"/>
              </a:rPr>
              <a:t>Closed</a:t>
            </a:r>
            <a:r>
              <a:rPr lang="pt-BR" sz="5500" b="1" spc="600" dirty="0" smtClean="0">
                <a:solidFill>
                  <a:schemeClr val="bg1"/>
                </a:solidFill>
                <a:latin typeface="+mj-lt"/>
                <a:ea typeface="Andale Mono" charset="0"/>
                <a:cs typeface="Andale Mono" charset="0"/>
              </a:rPr>
              <a:t> Loop</a:t>
            </a:r>
            <a:endParaRPr lang="pt-BR" sz="5500" b="1" spc="600" dirty="0" smtClean="0">
              <a:solidFill>
                <a:srgbClr val="2C3C4F"/>
              </a:solidFill>
              <a:latin typeface="+mj-lt"/>
              <a:ea typeface="Andale Mono" charset="0"/>
              <a:cs typeface="Andale Mono" charset="0"/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458784" y="1916832"/>
            <a:ext cx="8226432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000" b="1" spc="100" dirty="0">
                <a:solidFill>
                  <a:srgbClr val="54BC9B"/>
                </a:solidFill>
              </a:rPr>
              <a:t>Typical flight-control loops for a </a:t>
            </a:r>
            <a:r>
              <a:rPr lang="en-US" sz="3000" b="1" spc="100" dirty="0" err="1">
                <a:solidFill>
                  <a:srgbClr val="54BC9B"/>
                </a:solidFill>
              </a:rPr>
              <a:t>multirotor</a:t>
            </a:r>
            <a:endParaRPr lang="en-US" sz="3000" b="1" spc="100" dirty="0">
              <a:solidFill>
                <a:srgbClr val="54BC9B"/>
              </a:solidFill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6006" y="2780928"/>
            <a:ext cx="3857194" cy="3287593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321766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313</TotalTime>
  <Words>184</Words>
  <Application>Microsoft Macintosh PowerPoint</Application>
  <PresentationFormat>On-screen Show (4:3)</PresentationFormat>
  <Paragraphs>45</Paragraphs>
  <Slides>8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Gamification</dc:title>
  <dc:creator>covan</dc:creator>
  <cp:lastModifiedBy>covan</cp:lastModifiedBy>
  <cp:revision>33</cp:revision>
  <dcterms:created xsi:type="dcterms:W3CDTF">2017-03-08T21:43:37Z</dcterms:created>
  <dcterms:modified xsi:type="dcterms:W3CDTF">2017-11-18T18:43:47Z</dcterms:modified>
</cp:coreProperties>
</file>